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Nunito"/>
      <p:regular r:id="rId31"/>
      <p:bold r:id="rId32"/>
      <p:italic r:id="rId33"/>
      <p:boldItalic r:id="rId34"/>
    </p:embeddedFont>
    <p:embeddedFont>
      <p:font typeface="Maven Pro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BC884EC-AC2C-4AC8-8135-39D94DF1C927}">
  <a:tblStyle styleId="{FBC884EC-AC2C-4AC8-8135-39D94DF1C9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italic.fntdata"/><Relationship Id="rId10" Type="http://schemas.openxmlformats.org/officeDocument/2006/relationships/slide" Target="slides/slide5.xml"/><Relationship Id="rId32" Type="http://schemas.openxmlformats.org/officeDocument/2006/relationships/font" Target="fonts/Nunito-bold.fntdata"/><Relationship Id="rId13" Type="http://schemas.openxmlformats.org/officeDocument/2006/relationships/slide" Target="slides/slide8.xml"/><Relationship Id="rId35" Type="http://schemas.openxmlformats.org/officeDocument/2006/relationships/font" Target="fonts/MavenPro-regular.fntdata"/><Relationship Id="rId12" Type="http://schemas.openxmlformats.org/officeDocument/2006/relationships/slide" Target="slides/slide7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avenPr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4aab6373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4aab6373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511a4ad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511a4ad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511a4ad35_1_1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511a4ad35_1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511a4ad35_1_1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511a4ad35_1_1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58742583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58742583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4aab6373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4aab6373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4aab6373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4aab6373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58742583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58742583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587425832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587425832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5587425832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5587425832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511a4ad35_1_1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511a4ad35_1_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54aab6373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54aab6373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5587425832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5587425832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5587425832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5587425832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5511a4ad3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5511a4ad3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558742583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558742583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5587425832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5587425832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587425832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587425832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4aab6373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4aab6373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fa8b0ad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4fa8b0ad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4aab6373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4aab6373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4aab6373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4aab6373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3cb5c84f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3cb5c84f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4aab6373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4aab6373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Relationship Id="rId5" Type="http://schemas.openxmlformats.org/officeDocument/2006/relationships/image" Target="../media/image28.png"/><Relationship Id="rId6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363900" y="1111602"/>
            <a:ext cx="4638000" cy="21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How much does </a:t>
            </a:r>
            <a:r>
              <a:rPr lang="en">
                <a:solidFill>
                  <a:schemeClr val="dk2"/>
                </a:solidFill>
              </a:rPr>
              <a:t>the pitch velocity and type of pitch affect the outcome of each pitch?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199100" y="352382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Eric, Abhi, and Sam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475" y="472100"/>
            <a:ext cx="3738825" cy="24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3763" y="3056250"/>
            <a:ext cx="3569525" cy="19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2088" y="3272763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342" name="Google Shape;342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343" name="Google Shape;3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38" y="1806050"/>
            <a:ext cx="8283124" cy="328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500" y="108125"/>
            <a:ext cx="7238926" cy="16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39" y="0"/>
            <a:ext cx="70606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"/>
          <p:cNvSpPr txBox="1"/>
          <p:nvPr>
            <p:ph type="title"/>
          </p:nvPr>
        </p:nvSpPr>
        <p:spPr>
          <a:xfrm>
            <a:off x="1150675" y="623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</a:t>
            </a:r>
            <a:endParaRPr/>
          </a:p>
        </p:txBody>
      </p:sp>
      <p:sp>
        <p:nvSpPr>
          <p:cNvPr id="357" name="Google Shape;357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125" y="3886325"/>
            <a:ext cx="65817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6050" y="577500"/>
            <a:ext cx="4331899" cy="317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365" name="Google Shape;365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366" name="Google Shape;366;p25"/>
          <p:cNvSpPr txBox="1"/>
          <p:nvPr/>
        </p:nvSpPr>
        <p:spPr>
          <a:xfrm>
            <a:off x="1260725" y="4003550"/>
            <a:ext cx="513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release_speed      pfx_x      pfx_z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release_speed     1.0000000 -0.2806151  0.7102167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pfx_x            -0.2806151  1.0000000 -0.1996735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pfx_z             0.7102167 -0.1996735  1.0000000</a:t>
            </a:r>
            <a:endParaRPr sz="1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67" name="Google Shape;367;p25" title="Screenshot 2025-05-05 2051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53" y="36650"/>
            <a:ext cx="6128282" cy="389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 txBox="1"/>
          <p:nvPr>
            <p:ph type="title"/>
          </p:nvPr>
        </p:nvSpPr>
        <p:spPr>
          <a:xfrm>
            <a:off x="1214700" y="1109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26" title="RPLOT SHANE KERSHA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25" y="130475"/>
            <a:ext cx="8937974" cy="488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27" title="HAMEL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5" y="0"/>
            <a:ext cx="90097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8"/>
          <p:cNvSpPr txBox="1"/>
          <p:nvPr>
            <p:ph type="title"/>
          </p:nvPr>
        </p:nvSpPr>
        <p:spPr>
          <a:xfrm>
            <a:off x="216075" y="286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 </a:t>
            </a:r>
            <a:endParaRPr/>
          </a:p>
        </p:txBody>
      </p:sp>
      <p:sp>
        <p:nvSpPr>
          <p:cNvPr id="387" name="Google Shape;387;p28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8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28" title="Screenshot 2025-05-07 at 7.39.0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700" y="703700"/>
            <a:ext cx="3794450" cy="12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8" title="Screenshot 2025-05-07 at 7.44.36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076" y="2072450"/>
            <a:ext cx="4096502" cy="278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8" title="Screenshot 2025-05-07 at 7.59.32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6650" y="2072450"/>
            <a:ext cx="4230974" cy="27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2763" y="116488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3988" y="116488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29" title="Screenshot 2025-05-06 at 10.22.2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7693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0"/>
          <p:cNvSpPr txBox="1"/>
          <p:nvPr>
            <p:ph type="title"/>
          </p:nvPr>
        </p:nvSpPr>
        <p:spPr>
          <a:xfrm>
            <a:off x="273725" y="2138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</a:t>
            </a:r>
            <a:endParaRPr/>
          </a:p>
        </p:txBody>
      </p:sp>
      <p:sp>
        <p:nvSpPr>
          <p:cNvPr id="404" name="Google Shape;404;p30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0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30" title="Screenshot 2025-05-07 at 7.58.4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75" y="1213100"/>
            <a:ext cx="3430499" cy="16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0" title="Screenshot 2025-05-07 at 7.49.18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6000" y="152224"/>
            <a:ext cx="2785851" cy="45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0" title="Screenshot 2025-05-07 at 7.59.00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625" y="3041125"/>
            <a:ext cx="4330451" cy="19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3025" y="123623"/>
            <a:ext cx="2619375" cy="14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1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1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31" title="Decision Tre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2150" y="-233475"/>
            <a:ext cx="9524750" cy="53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/>
          <p:nvPr>
            <p:ph type="title"/>
          </p:nvPr>
        </p:nvSpPr>
        <p:spPr>
          <a:xfrm>
            <a:off x="310300" y="4225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</a:t>
            </a:r>
            <a:r>
              <a:rPr lang="en">
                <a:solidFill>
                  <a:schemeClr val="lt1"/>
                </a:solidFill>
              </a:rPr>
              <a:t>ariables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287" name="Google Shape;287;p14"/>
          <p:cNvGraphicFramePr/>
          <p:nvPr/>
        </p:nvGraphicFramePr>
        <p:xfrm>
          <a:off x="310250" y="1421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{FBC884EC-AC2C-4AC8-8135-39D94DF1C927}</a:tableStyleId>
              </a:tblPr>
              <a:tblGrid>
                <a:gridCol w="1709800"/>
                <a:gridCol w="1709800"/>
                <a:gridCol w="1709800"/>
                <a:gridCol w="1709800"/>
                <a:gridCol w="1709800"/>
              </a:tblGrid>
              <a:tr h="766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pitch_type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release_speed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release_pos_x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release_pos_z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player_name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6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events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description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balls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strikes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Inning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6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outs_when_up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plate_x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plate_z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bb_type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Hit location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6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stand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p_throws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Outs when up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32" title="Screenshot 2025-05-06 at 10.21.5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391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3"/>
          <p:cNvSpPr txBox="1"/>
          <p:nvPr>
            <p:ph type="title"/>
          </p:nvPr>
        </p:nvSpPr>
        <p:spPr>
          <a:xfrm>
            <a:off x="95175" y="111000"/>
            <a:ext cx="60510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2019 event data vs Predicted event 2019 Data</a:t>
            </a:r>
            <a:endParaRPr/>
          </a:p>
        </p:txBody>
      </p:sp>
      <p:sp>
        <p:nvSpPr>
          <p:cNvPr id="428" name="Google Shape;428;p33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3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33" title="Screenshot 2025-05-07 at 7.50.4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0150"/>
            <a:ext cx="4257626" cy="370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3" title="Screenshot 2025-05-07 at 7.44.36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500" y="1410150"/>
            <a:ext cx="4704823" cy="365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6175" y="49200"/>
            <a:ext cx="2726200" cy="10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4"/>
          <p:cNvSpPr txBox="1"/>
          <p:nvPr>
            <p:ph type="title"/>
          </p:nvPr>
        </p:nvSpPr>
        <p:spPr>
          <a:xfrm>
            <a:off x="163875" y="286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Description 2019 data vs Predicted Description Data </a:t>
            </a:r>
            <a:endParaRPr/>
          </a:p>
        </p:txBody>
      </p:sp>
      <p:sp>
        <p:nvSpPr>
          <p:cNvPr id="438" name="Google Shape;438;p34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4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34" title="Screenshot 2025-05-07 at 7.49.1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750" y="598575"/>
            <a:ext cx="2785851" cy="419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4" title="Screenshot 2025-05-07 at 7.51.22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5550" y="598574"/>
            <a:ext cx="2543674" cy="41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400" y="940600"/>
            <a:ext cx="2269575" cy="263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5"/>
          <p:cNvSpPr txBox="1"/>
          <p:nvPr>
            <p:ph type="title"/>
          </p:nvPr>
        </p:nvSpPr>
        <p:spPr>
          <a:xfrm>
            <a:off x="521900" y="1071300"/>
            <a:ext cx="7574400" cy="40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thoughts/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could be improved?</a:t>
            </a:r>
            <a:endParaRPr/>
          </a:p>
        </p:txBody>
      </p:sp>
      <p:pic>
        <p:nvPicPr>
          <p:cNvPr id="448" name="Google Shape;4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25" y="540100"/>
            <a:ext cx="330255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825" y="642200"/>
            <a:ext cx="3570925" cy="20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Q/A? </a:t>
            </a:r>
            <a:endParaRPr/>
          </a:p>
        </p:txBody>
      </p:sp>
      <p:pic>
        <p:nvPicPr>
          <p:cNvPr id="455" name="Google Shape;4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903" y="1476425"/>
            <a:ext cx="3727150" cy="19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7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/>
              <a:t>https://www.kaggle.com/datasets/s903124/mlb-statcast-data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75" y="570050"/>
            <a:ext cx="7706500" cy="3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100" y="1048925"/>
            <a:ext cx="5971450" cy="39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1225" y="59800"/>
            <a:ext cx="4384649" cy="6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pic>
        <p:nvPicPr>
          <p:cNvPr id="307" name="Google Shape;3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320" y="0"/>
            <a:ext cx="705736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313" name="Google Shape;313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314" name="Google Shape;3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320" y="0"/>
            <a:ext cx="705736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320" name="Google Shape;320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321" name="Google Shape;3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0025"/>
            <a:ext cx="4432426" cy="348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000" y="830025"/>
            <a:ext cx="4528000" cy="34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2C4C9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328" name="Google Shape;328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329" name="Google Shape;3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320" y="0"/>
            <a:ext cx="705736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2C4C9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335" name="Google Shape;335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336" name="Google Shape;3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320" y="0"/>
            <a:ext cx="705736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